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99" r:id="rId3"/>
    <p:sldId id="270" r:id="rId4"/>
    <p:sldId id="359" r:id="rId5"/>
    <p:sldId id="320" r:id="rId6"/>
    <p:sldId id="358" r:id="rId7"/>
    <p:sldId id="361" r:id="rId8"/>
    <p:sldId id="360" r:id="rId9"/>
    <p:sldId id="362" r:id="rId10"/>
    <p:sldId id="363" r:id="rId11"/>
    <p:sldId id="288" r:id="rId12"/>
    <p:sldId id="35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15" autoAdjust="0"/>
    <p:restoredTop sz="94624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6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0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63-4450-B558-1B97637CEE30}"/>
                </c:ext>
              </c:extLst>
            </c:dLbl>
            <c:dLbl>
              <c:idx val="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63-4450-B558-1B97637CEE30}"/>
                </c:ext>
              </c:extLst>
            </c:dLbl>
            <c:dLbl>
              <c:idx val="2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63-4450-B558-1B97637CEE30}"/>
                </c:ext>
              </c:extLst>
            </c:dLbl>
            <c:dLbl>
              <c:idx val="4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63-4450-B558-1B97637CEE30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663-4450-B558-1B97637CEE30}"/>
                </c:ext>
              </c:extLst>
            </c:dLbl>
            <c:dLbl>
              <c:idx val="6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63-4450-B558-1B97637CEE30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№6</c:v>
                </c:pt>
                <c:pt idx="1">
                  <c:v>СОШ №2</c:v>
                </c:pt>
                <c:pt idx="2">
                  <c:v>Лицей №12</c:v>
                </c:pt>
                <c:pt idx="3">
                  <c:v>СОШ №7</c:v>
                </c:pt>
                <c:pt idx="4">
                  <c:v>СОШ №3</c:v>
                </c:pt>
                <c:pt idx="5">
                  <c:v>СОШ №5</c:v>
                </c:pt>
                <c:pt idx="6">
                  <c:v>СОШ №8</c:v>
                </c:pt>
                <c:pt idx="7">
                  <c:v>СОШ №13</c:v>
                </c:pt>
                <c:pt idx="8">
                  <c:v>СОШ №4</c:v>
                </c:pt>
                <c:pt idx="9">
                  <c:v>Гимназия №11</c:v>
                </c:pt>
                <c:pt idx="10">
                  <c:v>СОШ №10</c:v>
                </c:pt>
                <c:pt idx="11">
                  <c:v>ООШ №1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1</c:v>
                </c:pt>
                <c:pt idx="1">
                  <c:v>0.99</c:v>
                </c:pt>
                <c:pt idx="2">
                  <c:v>0.99</c:v>
                </c:pt>
                <c:pt idx="3">
                  <c:v>0.99</c:v>
                </c:pt>
                <c:pt idx="4">
                  <c:v>0.94000000000000017</c:v>
                </c:pt>
                <c:pt idx="5">
                  <c:v>0.93</c:v>
                </c:pt>
                <c:pt idx="6">
                  <c:v>0.93</c:v>
                </c:pt>
                <c:pt idx="7">
                  <c:v>0.88000000000000023</c:v>
                </c:pt>
                <c:pt idx="8">
                  <c:v>0.87000000000000022</c:v>
                </c:pt>
                <c:pt idx="9">
                  <c:v>0.8500000000000002</c:v>
                </c:pt>
                <c:pt idx="10">
                  <c:v>0.84000000000000019</c:v>
                </c:pt>
                <c:pt idx="11">
                  <c:v>0.77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663-4450-B558-1B97637CEE30}"/>
            </c:ext>
          </c:extLst>
        </c:ser>
        <c:axId val="73919488"/>
        <c:axId val="73921280"/>
      </c:barChart>
      <c:catAx>
        <c:axId val="73919488"/>
        <c:scaling>
          <c:orientation val="minMax"/>
        </c:scaling>
        <c:axPos val="b"/>
        <c:numFmt formatCode="General" sourceLinked="0"/>
        <c:tickLblPos val="nextTo"/>
        <c:crossAx val="73921280"/>
        <c:crosses val="autoZero"/>
        <c:auto val="1"/>
        <c:lblAlgn val="ctr"/>
        <c:lblOffset val="100"/>
      </c:catAx>
      <c:valAx>
        <c:axId val="7392128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7391948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-15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Лист1!$A$2:$A$19</c:f>
              <c:strCache>
                <c:ptCount val="18"/>
                <c:pt idx="0">
                  <c:v>Н– Чершелинская ООШ</c:v>
                </c:pt>
                <c:pt idx="1">
                  <c:v>Урдалинская ООШ</c:v>
                </c:pt>
                <c:pt idx="2">
                  <c:v>Ивановская ООШ</c:v>
                </c:pt>
                <c:pt idx="3">
                  <c:v>Урмышлинская ООШ</c:v>
                </c:pt>
                <c:pt idx="4">
                  <c:v>Подлесная ООШ</c:v>
                </c:pt>
                <c:pt idx="5">
                  <c:v>Старо - Кувакская СОШ</c:v>
                </c:pt>
                <c:pt idx="6">
                  <c:v>Зай -Каратайская ООШ</c:v>
                </c:pt>
                <c:pt idx="7">
                  <c:v>Куакбашская ООШ</c:v>
                </c:pt>
                <c:pt idx="8">
                  <c:v>Новосережкинская ООШ </c:v>
                </c:pt>
                <c:pt idx="9">
                  <c:v>Шугуровская СОШ </c:v>
                </c:pt>
                <c:pt idx="10">
                  <c:v>Сугушлинская ООШ</c:v>
                </c:pt>
                <c:pt idx="11">
                  <c:v>Каркалинская ООШ </c:v>
                </c:pt>
                <c:pt idx="12">
                  <c:v>Керлигачская ООШ</c:v>
                </c:pt>
                <c:pt idx="13">
                  <c:v>Ст – Иштерякская ООШ</c:v>
                </c:pt>
                <c:pt idx="14">
                  <c:v>Тимяшевская СОШ</c:v>
                </c:pt>
                <c:pt idx="15">
                  <c:v>СОШ им. Горького</c:v>
                </c:pt>
                <c:pt idx="16">
                  <c:v>Ст-Письмянская ООШ</c:v>
                </c:pt>
                <c:pt idx="17">
                  <c:v>Сарабикуловская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0.91</c:v>
                </c:pt>
                <c:pt idx="10">
                  <c:v>0.9</c:v>
                </c:pt>
                <c:pt idx="11">
                  <c:v>0.86000000000000021</c:v>
                </c:pt>
                <c:pt idx="12">
                  <c:v>0.83000000000000018</c:v>
                </c:pt>
                <c:pt idx="13">
                  <c:v>0.83000000000000018</c:v>
                </c:pt>
                <c:pt idx="14">
                  <c:v>0.8</c:v>
                </c:pt>
                <c:pt idx="15">
                  <c:v>0.8</c:v>
                </c:pt>
                <c:pt idx="16">
                  <c:v>0.75000000000000022</c:v>
                </c:pt>
                <c:pt idx="17">
                  <c:v>0.67000000000000026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7A7-4912-8911-55F6EEB1960A}"/>
            </c:ext>
          </c:extLst>
        </c:ser>
        <c:axId val="66512384"/>
        <c:axId val="66513920"/>
      </c:barChart>
      <c:catAx>
        <c:axId val="665123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66513920"/>
        <c:crosses val="autoZero"/>
        <c:auto val="1"/>
        <c:lblAlgn val="ctr"/>
        <c:lblOffset val="100"/>
      </c:catAx>
      <c:valAx>
        <c:axId val="66513920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6651238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6.466693063182348E-2"/>
          <c:y val="8.8871575094239626E-4"/>
          <c:w val="0.93533311295216726"/>
          <c:h val="0.71363975336420071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spc="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Лист1!$A$2:$A$13</c:f>
              <c:strCache>
                <c:ptCount val="12"/>
                <c:pt idx="0">
                  <c:v>СОШ №7</c:v>
                </c:pt>
                <c:pt idx="1">
                  <c:v>СОШ №6</c:v>
                </c:pt>
                <c:pt idx="2">
                  <c:v>Лицей №12</c:v>
                </c:pt>
                <c:pt idx="3">
                  <c:v>СОШ №2</c:v>
                </c:pt>
                <c:pt idx="4">
                  <c:v>СОШ №5</c:v>
                </c:pt>
                <c:pt idx="5">
                  <c:v>Гимназия №11</c:v>
                </c:pt>
                <c:pt idx="6">
                  <c:v>СОШ №8</c:v>
                </c:pt>
                <c:pt idx="7">
                  <c:v>ООШ №1</c:v>
                </c:pt>
                <c:pt idx="8">
                  <c:v>СОШ №4</c:v>
                </c:pt>
                <c:pt idx="9">
                  <c:v>СОШ №10</c:v>
                </c:pt>
                <c:pt idx="10">
                  <c:v>СОШ №13</c:v>
                </c:pt>
                <c:pt idx="11">
                  <c:v>СОШ №3</c:v>
                </c:pt>
              </c:strCache>
            </c:strRef>
          </c:cat>
          <c:val>
            <c:numRef>
              <c:f>Лист1!$B$2:$B$13</c:f>
              <c:numCache>
                <c:formatCode>0%</c:formatCode>
                <c:ptCount val="12"/>
                <c:pt idx="0">
                  <c:v>0.86000000000000021</c:v>
                </c:pt>
                <c:pt idx="1">
                  <c:v>0.8</c:v>
                </c:pt>
                <c:pt idx="2">
                  <c:v>0.67000000000000026</c:v>
                </c:pt>
                <c:pt idx="3">
                  <c:v>0.66000000000000025</c:v>
                </c:pt>
                <c:pt idx="4">
                  <c:v>0.61000000000000021</c:v>
                </c:pt>
                <c:pt idx="5">
                  <c:v>0.6000000000000002</c:v>
                </c:pt>
                <c:pt idx="6">
                  <c:v>0.56000000000000005</c:v>
                </c:pt>
                <c:pt idx="7">
                  <c:v>0.46</c:v>
                </c:pt>
                <c:pt idx="8">
                  <c:v>0.39000000000000012</c:v>
                </c:pt>
                <c:pt idx="9">
                  <c:v>0.33000000000000013</c:v>
                </c:pt>
                <c:pt idx="10">
                  <c:v>0.32000000000000012</c:v>
                </c:pt>
                <c:pt idx="11">
                  <c:v>0.28000000000000008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D0-46F0-8B06-D190381B7296}"/>
            </c:ext>
          </c:extLst>
        </c:ser>
        <c:axId val="70295936"/>
        <c:axId val="70297472"/>
      </c:barChart>
      <c:catAx>
        <c:axId val="702959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70297472"/>
        <c:crosses val="autoZero"/>
        <c:auto val="1"/>
        <c:lblAlgn val="ctr"/>
        <c:lblOffset val="100"/>
      </c:catAx>
      <c:valAx>
        <c:axId val="70297472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7029593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3410922581954687"/>
          <c:y val="0"/>
          <c:w val="0.85695453010618183"/>
          <c:h val="0.6510049798462163"/>
        </c:manualLayout>
      </c:layout>
      <c:barChart>
        <c:barDir val="col"/>
        <c:grouping val="clustered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BFA-4B8B-84EB-EBF8C5211420}"/>
                </c:ext>
              </c:extLst>
            </c:dLbl>
            <c:dLbl>
              <c:idx val="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BFA-4B8B-84EB-EBF8C5211420}"/>
                </c:ext>
              </c:extLst>
            </c:dLbl>
            <c:dLbl>
              <c:idx val="5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BFA-4B8B-84EB-EBF8C5211420}"/>
                </c:ext>
              </c:extLst>
            </c:dLbl>
            <c:dLbl>
              <c:idx val="7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BFA-4B8B-84EB-EBF8C5211420}"/>
                </c:ext>
              </c:extLst>
            </c:dLbl>
            <c:dLbl>
              <c:idx val="9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BFA-4B8B-84EB-EBF8C5211420}"/>
                </c:ext>
              </c:extLst>
            </c:dLbl>
            <c:dLbl>
              <c:idx val="11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BFA-4B8B-84EB-EBF8C5211420}"/>
                </c:ext>
              </c:extLst>
            </c:dLbl>
            <c:dLbl>
              <c:idx val="13"/>
              <c:layout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BFA-4B8B-84EB-EBF8C52114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/>
                </a:pPr>
                <a:endParaRPr lang="ru-RU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Лист1!$A$2:$A$19</c:f>
              <c:strCache>
                <c:ptCount val="18"/>
                <c:pt idx="0">
                  <c:v>Новосережкинская ООШ </c:v>
                </c:pt>
                <c:pt idx="1">
                  <c:v>Каркалинская ООШ</c:v>
                </c:pt>
                <c:pt idx="2">
                  <c:v>Урмышлинская ООШ</c:v>
                </c:pt>
                <c:pt idx="3">
                  <c:v>Старо - Кувакская СОШ</c:v>
                </c:pt>
                <c:pt idx="4">
                  <c:v>Зай -каратайская ООШ</c:v>
                </c:pt>
                <c:pt idx="5">
                  <c:v>Куакбашская ООШ</c:v>
                </c:pt>
                <c:pt idx="6">
                  <c:v>Ст – Иштерякская ООШ</c:v>
                </c:pt>
                <c:pt idx="7">
                  <c:v>Ст-Письмянская ООШ</c:v>
                </c:pt>
                <c:pt idx="8">
                  <c:v>Керлигачская ООШ</c:v>
                </c:pt>
                <c:pt idx="9">
                  <c:v>Ивановская ООШ</c:v>
                </c:pt>
                <c:pt idx="10">
                  <c:v>Н – Чершелинская ООШ</c:v>
                </c:pt>
                <c:pt idx="11">
                  <c:v>Шугуровская СОШ </c:v>
                </c:pt>
                <c:pt idx="12">
                  <c:v>Тимяшевская СОШ</c:v>
                </c:pt>
                <c:pt idx="13">
                  <c:v>Сугушлинская ООШ</c:v>
                </c:pt>
                <c:pt idx="14">
                  <c:v>Подлесная ООШ</c:v>
                </c:pt>
                <c:pt idx="15">
                  <c:v>СОШ им. Горького</c:v>
                </c:pt>
                <c:pt idx="16">
                  <c:v>Сарабикуловская ООШ</c:v>
                </c:pt>
                <c:pt idx="17">
                  <c:v>Урдалинская ООШ</c:v>
                </c:pt>
              </c:strCache>
            </c:strRef>
          </c:cat>
          <c:val>
            <c:numRef>
              <c:f>Лист1!$B$2:$B$19</c:f>
              <c:numCache>
                <c:formatCode>0%</c:formatCode>
                <c:ptCount val="18"/>
                <c:pt idx="0">
                  <c:v>0.83000000000000018</c:v>
                </c:pt>
                <c:pt idx="1">
                  <c:v>0.71000000000000019</c:v>
                </c:pt>
                <c:pt idx="2">
                  <c:v>0.67000000000000026</c:v>
                </c:pt>
                <c:pt idx="3">
                  <c:v>0.64000000000000024</c:v>
                </c:pt>
                <c:pt idx="4">
                  <c:v>0.6000000000000002</c:v>
                </c:pt>
                <c:pt idx="5">
                  <c:v>0.6000000000000002</c:v>
                </c:pt>
                <c:pt idx="6">
                  <c:v>0.5</c:v>
                </c:pt>
                <c:pt idx="7">
                  <c:v>0.5</c:v>
                </c:pt>
                <c:pt idx="8">
                  <c:v>0.5</c:v>
                </c:pt>
                <c:pt idx="9">
                  <c:v>0.5</c:v>
                </c:pt>
                <c:pt idx="10">
                  <c:v>0.5</c:v>
                </c:pt>
                <c:pt idx="11">
                  <c:v>0.4900000000000001</c:v>
                </c:pt>
                <c:pt idx="12">
                  <c:v>0.47000000000000008</c:v>
                </c:pt>
                <c:pt idx="13">
                  <c:v>0.4</c:v>
                </c:pt>
                <c:pt idx="14">
                  <c:v>0.38000000000000012</c:v>
                </c:pt>
                <c:pt idx="15">
                  <c:v>0.33000000000000013</c:v>
                </c:pt>
                <c:pt idx="16">
                  <c:v>0.33000000000000013</c:v>
                </c:pt>
                <c:pt idx="17">
                  <c:v>0.25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BFA-4B8B-84EB-EBF8C5211420}"/>
            </c:ext>
          </c:extLst>
        </c:ser>
        <c:dLbls>
          <c:showVal val="1"/>
        </c:dLbls>
        <c:axId val="70615808"/>
        <c:axId val="70617344"/>
      </c:barChart>
      <c:catAx>
        <c:axId val="7061580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ru-RU"/>
          </a:p>
        </c:txPr>
        <c:crossAx val="70617344"/>
        <c:crosses val="autoZero"/>
        <c:auto val="1"/>
        <c:lblAlgn val="ctr"/>
        <c:lblOffset val="100"/>
      </c:catAx>
      <c:valAx>
        <c:axId val="70617344"/>
        <c:scaling>
          <c:orientation val="minMax"/>
        </c:scaling>
        <c:delete val="1"/>
        <c:axPos val="l"/>
        <c:majorGridlines/>
        <c:numFmt formatCode="0%" sourceLinked="1"/>
        <c:tickLblPos val="nextTo"/>
        <c:crossAx val="70615808"/>
        <c:crosses val="autoZero"/>
        <c:crossBetween val="between"/>
      </c:valAx>
      <c:spPr>
        <a:ln>
          <a:noFill/>
        </a:ln>
      </c:spPr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0.77922</cdr:x>
      <cdr:y>0</cdr:y>
    </cdr:from>
    <cdr:to>
      <cdr:x>0.96556</cdr:x>
      <cdr:y>0.07581</cdr:y>
    </cdr:to>
    <cdr:sp macro="" textlink="">
      <cdr:nvSpPr>
        <cdr:cNvPr id="2" name="TextBox 12"/>
        <cdr:cNvSpPr txBox="1"/>
      </cdr:nvSpPr>
      <cdr:spPr>
        <a:xfrm xmlns:a="http://schemas.openxmlformats.org/drawingml/2006/main">
          <a:off x="6572296" y="0"/>
          <a:ext cx="1571636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Gill Sans MT"/>
            </a:defRPr>
          </a:lvl9pPr>
        </a:lstStyle>
        <a:p xmlns:a="http://schemas.openxmlformats.org/drawingml/2006/main">
          <a:r>
            <a: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ЛМР – 58,3%</a:t>
          </a:r>
          <a:endParaRPr lang="ru-RU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10.04.2019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928670"/>
            <a:ext cx="8072462" cy="4429156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Результаты диагностического тестирования по русскому языку  учащихся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>9 классов 2018-2019 учебного года </a:t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1500174"/>
          <a:ext cx="7351742" cy="4101084"/>
        </p:xfrm>
        <a:graphic>
          <a:graphicData uri="http://schemas.openxmlformats.org/drawingml/2006/table">
            <a:tbl>
              <a:tblPr/>
              <a:tblGrid>
                <a:gridCol w="1041468"/>
                <a:gridCol w="2776267"/>
                <a:gridCol w="1533743"/>
                <a:gridCol w="2000264"/>
              </a:tblGrid>
              <a:tr h="94798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Задание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Критерии оценивания грамотности и фактической точности речи.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справились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не справились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ГК1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Соблюдение орфографических норм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66%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34%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ГК2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Соблюдение пунктуационных норм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51%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49%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ГК3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Соблюдение грамматических норм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56%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44%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ГК4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Соблюдение речевых норм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16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ФК1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Фактическая точность письменной речи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83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smtClean="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687" marR="576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41148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450" algn="ctr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Оценка грамотности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-642966"/>
            <a:ext cx="8576530" cy="206060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Выводы: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785794"/>
            <a:ext cx="7498080" cy="5014914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1.Результаты  диагностического тестирования по русскому языку в 9  классах считать удовлетворительными, показатели успеваемости недостаточными.</a:t>
            </a: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ru-RU" sz="33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-428652"/>
            <a:ext cx="7719274" cy="1357322"/>
          </a:xfrm>
        </p:spPr>
        <p:txBody>
          <a:bodyPr>
            <a:normAutofit/>
          </a:bodyPr>
          <a:lstStyle/>
          <a:p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8001056" cy="59293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dirty="0" smtClean="0">
                <a:solidFill>
                  <a:srgbClr val="0070C0"/>
                </a:solidFill>
              </a:rPr>
              <a:t>. 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руководителям: 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-  на заседаниях ШМО проанализировать результаты диагностического тестирования по русскому языку и  запланировать систему мер, направленных на улучшение и стабилизацию результатов учащихся  к концу 2018-2019 учебного года;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 организовать работу учителей по устранению выявленных пробелов в знаниях учащихся во внеурочное время, на дополнительных занятиях.</a:t>
            </a:r>
          </a:p>
          <a:p>
            <a:pPr marL="596646" indent="-514350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Рекомендации учителям: </a:t>
            </a:r>
          </a:p>
          <a:p>
            <a:pPr marL="596646" indent="-514350"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- с целью ликвидации пробелов в знаниях организовать работу с учащимися по индивидуальным планам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(срок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: до ГИА)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96646" indent="-514350"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5920" y="928670"/>
            <a:ext cx="7498080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Всего учащихся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818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Приняли участие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789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(96,5%)                    Октябрь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«5»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- 181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(22,9%)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(11%)              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«4»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279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(35,4%)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(35,5%)           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«3»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- 266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(33,7%)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(39,4%)              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«2»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- 63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( 7,9%)   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(14,1%)                    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Успеваемость –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96,5%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85,9%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58,3%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46,5%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Средняя оценка  -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3,7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3,4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-142900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Успеваемость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07647672"/>
              </p:ext>
            </p:extLst>
          </p:nvPr>
        </p:nvGraphicFramePr>
        <p:xfrm>
          <a:off x="1435100" y="1447800"/>
          <a:ext cx="74993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Успеваемость по сельским школам</a:t>
            </a:r>
            <a:endParaRPr lang="ru-RU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308683064"/>
              </p:ext>
            </p:extLst>
          </p:nvPr>
        </p:nvGraphicFramePr>
        <p:xfrm>
          <a:off x="571472" y="1447800"/>
          <a:ext cx="8429684" cy="52673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1285852" y="2214554"/>
            <a:ext cx="7572428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V="1">
            <a:off x="7571553" y="2142273"/>
            <a:ext cx="73124" cy="71438"/>
          </a:xfrm>
          <a:prstGeom prst="line">
            <a:avLst/>
          </a:prstGeom>
          <a:ln w="254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-214338"/>
            <a:ext cx="7498080" cy="163197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городским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09764234"/>
              </p:ext>
            </p:extLst>
          </p:nvPr>
        </p:nvGraphicFramePr>
        <p:xfrm>
          <a:off x="1435608" y="980728"/>
          <a:ext cx="7500990" cy="4014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7630444" y="1571612"/>
            <a:ext cx="16385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ЛМР – 58,3 %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35608" y="-142900"/>
            <a:ext cx="7498080" cy="156053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Качество знаний по сельским школам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65802951"/>
              </p:ext>
            </p:extLst>
          </p:nvPr>
        </p:nvGraphicFramePr>
        <p:xfrm>
          <a:off x="428596" y="1428736"/>
          <a:ext cx="8434416" cy="48720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861194" y="2420888"/>
            <a:ext cx="8072494" cy="158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214415" y="1500174"/>
          <a:ext cx="7500989" cy="3117596"/>
        </p:xfrm>
        <a:graphic>
          <a:graphicData uri="http://schemas.openxmlformats.org/drawingml/2006/table">
            <a:tbl>
              <a:tblPr/>
              <a:tblGrid>
                <a:gridCol w="807135"/>
                <a:gridCol w="2693326"/>
                <a:gridCol w="1785950"/>
                <a:gridCol w="2214578"/>
              </a:tblGrid>
              <a:tr h="344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Задание 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Критерии оценивания сжатого изложения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справились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не справились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ИК1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Содержание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изложения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86%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14%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ИК2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Сжатие исходного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текста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85%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15%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ИК3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Смысловая цельность, речевая связность и последовательность изложения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31%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 rot="10800000" flipV="1">
            <a:off x="285720" y="818760"/>
            <a:ext cx="9144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выполнения заданий первой части работы (изложение).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142976" y="1142984"/>
          <a:ext cx="7786742" cy="5460879"/>
        </p:xfrm>
        <a:graphic>
          <a:graphicData uri="http://schemas.openxmlformats.org/drawingml/2006/table">
            <a:tbl>
              <a:tblPr/>
              <a:tblGrid>
                <a:gridCol w="428628"/>
                <a:gridCol w="3643338"/>
                <a:gridCol w="1571636"/>
                <a:gridCol w="2143140"/>
              </a:tblGrid>
              <a:tr h="6429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Проверяемые разделы содержания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%</a:t>
                      </a:r>
                      <a:r>
                        <a:rPr lang="ru-RU" sz="1400" baseline="0" dirty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400" baseline="0" dirty="0" smtClean="0">
                          <a:latin typeface="Calibri"/>
                          <a:ea typeface="Times New Roman"/>
                          <a:cs typeface="Calibri"/>
                        </a:rPr>
                        <a:t>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справились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% не справились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Комментирование главной мысли текста. Определение лексического значения слова.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66%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34%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Calibri"/>
                        </a:rPr>
                        <a:t>Определение выразительно-изобразительных средств языка.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28%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72%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Правописание корней и приставок в слове.</a:t>
                      </a: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56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44%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Правописание  Н и  НН в прилагательных и причастиях.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66%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34%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Лексика и фразеология. Синонимы.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39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61%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Словосочетания.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61%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39%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Грамматическая основа предложения.</a:t>
                      </a: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77%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23%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Осложнённое простое предложение.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33%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67%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Пунктуационный анализ. Знаки препинания.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39%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61%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Синтаксический анализ сложного предложения.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56%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44%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Знаки препинания в СПП и ССП.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28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72%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Синтаксический анализ сложного предложения.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33%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67%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Сложное предложение с разными видами связи.</a:t>
                      </a:r>
                      <a:endParaRPr lang="ru-RU" sz="1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39</a:t>
                      </a:r>
                      <a:r>
                        <a:rPr lang="ru-RU" sz="1400" dirty="0">
                          <a:latin typeface="Times New Roman"/>
                          <a:ea typeface="Times New Roman"/>
                          <a:cs typeface="Calibri"/>
                        </a:rPr>
                        <a:t>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/>
                          <a:ea typeface="Times New Roman"/>
                          <a:cs typeface="Calibri"/>
                        </a:rPr>
                        <a:t>61%</a:t>
                      </a:r>
                      <a:endParaRPr lang="ru-RU" sz="1400" dirty="0"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48792" marR="4879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43042" y="357166"/>
            <a:ext cx="70723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выполнения заданий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Тестовая 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часть (задания 2-14)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35100" y="642918"/>
          <a:ext cx="7280304" cy="4657852"/>
        </p:xfrm>
        <a:graphic>
          <a:graphicData uri="http://schemas.openxmlformats.org/drawingml/2006/table">
            <a:tbl>
              <a:tblPr/>
              <a:tblGrid>
                <a:gridCol w="657404"/>
                <a:gridCol w="3265314"/>
                <a:gridCol w="1428760"/>
                <a:gridCol w="1928826"/>
              </a:tblGrid>
              <a:tr h="78581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Критерии оценивания сочинения – рассуждения на тему, связанную с анализом содержания теста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справились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%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не справились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СК1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Наличие обоснованного ответа на поставленный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вопрос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69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31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СК2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Наличие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примеров-аргументов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81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37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СК3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Смысловая цельность, речевая связность и последовательность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сочинения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6085" algn="ctr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68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СК4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Композиционная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стройность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6085" algn="ctr"/>
                        </a:tabLs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74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26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873" marR="5787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571604" y="214290"/>
            <a:ext cx="678661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25450" algn="ctr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Оценка третьей части (сочинение-рассуждение)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lnDef>
      <a:spPr>
        <a:ln w="25400">
          <a:solidFill>
            <a:srgbClr val="0070C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4032</TotalTime>
  <Words>490</Words>
  <Application>Microsoft Office PowerPoint</Application>
  <PresentationFormat>Экран (4:3)</PresentationFormat>
  <Paragraphs>159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Солнцестояние</vt:lpstr>
      <vt:lpstr>                                     Результаты диагностического тестирования по русскому языку  учащихся  9 классов 2018-2019 учебного года   </vt:lpstr>
      <vt:lpstr>              Русский язык</vt:lpstr>
      <vt:lpstr>  Успеваемость по городским школам</vt:lpstr>
      <vt:lpstr>Успеваемость по сельским школам</vt:lpstr>
      <vt:lpstr>Качество знаний по городским школам</vt:lpstr>
      <vt:lpstr>Качество знаний по сельским школам</vt:lpstr>
      <vt:lpstr>Слайд 7</vt:lpstr>
      <vt:lpstr>Слайд 8</vt:lpstr>
      <vt:lpstr>Слайд 9</vt:lpstr>
      <vt:lpstr>Слайд 10</vt:lpstr>
      <vt:lpstr>   Выводы:</vt:lpstr>
      <vt:lpstr>Слайд 12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548</cp:revision>
  <dcterms:created xsi:type="dcterms:W3CDTF">2012-12-17T07:09:56Z</dcterms:created>
  <dcterms:modified xsi:type="dcterms:W3CDTF">2019-04-10T07:59:31Z</dcterms:modified>
</cp:coreProperties>
</file>